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67" r:id="rId3"/>
    <p:sldId id="268" r:id="rId4"/>
    <p:sldId id="269" r:id="rId5"/>
    <p:sldId id="270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68629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8630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27A8D-262B-4946-AC79-ED81AFDB3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FED27-6D9B-4067-8592-530094BBDF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5F4EA-5719-4222-828B-F57308BC7C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DFE95-9410-4AD2-8642-447601A2B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4158E-EF45-4C1A-9302-1BF0031C6D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6B5EF-C51E-4921-B048-0F6F0C35AE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07159-CC73-4476-949C-79E64042F0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D9497-D866-4E54-899C-1692CA15C5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EACB7-B73F-42EB-81EF-9420C518B6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B5FD2-85C8-4C31-8948-E679DF8F54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1BF50-F1F1-4C8C-9ED1-A10390F519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F594F-81FB-42C6-A800-FE717FFE33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58605-29B7-494D-85F6-6232020F7E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67587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88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89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0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1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2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3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4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5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6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7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8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9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600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601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602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603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604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6760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760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7607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608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609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AADDE089-1923-4F0B-AE28-2DA8A38D69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6" r:id="rId1"/>
    <p:sldLayoutId id="2147483715" r:id="rId2"/>
    <p:sldLayoutId id="2147483714" r:id="rId3"/>
    <p:sldLayoutId id="2147483713" r:id="rId4"/>
    <p:sldLayoutId id="2147483712" r:id="rId5"/>
    <p:sldLayoutId id="2147483711" r:id="rId6"/>
    <p:sldLayoutId id="2147483710" r:id="rId7"/>
    <p:sldLayoutId id="2147483709" r:id="rId8"/>
    <p:sldLayoutId id="2147483708" r:id="rId9"/>
    <p:sldLayoutId id="2147483707" r:id="rId10"/>
    <p:sldLayoutId id="2147483706" r:id="rId11"/>
    <p:sldLayoutId id="2147483705" r:id="rId12"/>
    <p:sldLayoutId id="2147483704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052513"/>
            <a:ext cx="8820150" cy="3097212"/>
          </a:xfrm>
        </p:spPr>
        <p:txBody>
          <a:bodyPr/>
          <a:lstStyle/>
          <a:p>
            <a:pPr eaLnBrk="1" hangingPunct="1"/>
            <a:r>
              <a:rPr lang="ru-RU" sz="4800" i="1" dirty="0" smtClean="0">
                <a:latin typeface="Arial" charset="0"/>
              </a:rPr>
              <a:t/>
            </a:r>
            <a:br>
              <a:rPr lang="ru-RU" sz="4800" i="1" dirty="0" smtClean="0">
                <a:latin typeface="Arial" charset="0"/>
              </a:rPr>
            </a:br>
            <a:r>
              <a:rPr lang="ru-RU" sz="4800" i="1" dirty="0" smtClean="0">
                <a:latin typeface="Arial" charset="0"/>
              </a:rPr>
              <a:t>О</a:t>
            </a:r>
            <a:r>
              <a:rPr lang="ru-RU" sz="4800" i="1" dirty="0" smtClean="0">
                <a:latin typeface="Georgia" pitchFamily="18" charset="0"/>
              </a:rPr>
              <a:t>тыскание </a:t>
            </a:r>
            <a:r>
              <a:rPr lang="ru-RU" sz="4800" i="1" dirty="0" smtClean="0">
                <a:latin typeface="Georgia" pitchFamily="18" charset="0"/>
              </a:rPr>
              <a:t>наибольших и наименьших значений </a:t>
            </a:r>
            <a:r>
              <a:rPr lang="ru-RU" sz="4800" i="1" dirty="0" smtClean="0">
                <a:latin typeface="Georgia" pitchFamily="18" charset="0"/>
              </a:rPr>
              <a:t>непрерывной функции </a:t>
            </a:r>
            <a:br>
              <a:rPr lang="ru-RU" sz="4800" i="1" dirty="0" smtClean="0">
                <a:latin typeface="Georgia" pitchFamily="18" charset="0"/>
              </a:rPr>
            </a:br>
            <a:r>
              <a:rPr lang="ru-RU" sz="4800" i="1" dirty="0" smtClean="0">
                <a:latin typeface="Georgia" pitchFamily="18" charset="0"/>
              </a:rPr>
              <a:t>на промежутке</a:t>
            </a:r>
            <a:br>
              <a:rPr lang="ru-RU" sz="4800" i="1" dirty="0" smtClean="0">
                <a:latin typeface="Georgia" pitchFamily="18" charset="0"/>
              </a:rPr>
            </a:br>
            <a:r>
              <a:rPr lang="ru-RU" sz="4800" i="1" dirty="0" smtClean="0">
                <a:latin typeface="Georgia" pitchFamily="18" charset="0"/>
              </a:rPr>
              <a:t/>
            </a:r>
            <a:br>
              <a:rPr lang="ru-RU" sz="4800" i="1" dirty="0" smtClean="0">
                <a:latin typeface="Georgia" pitchFamily="18" charset="0"/>
              </a:rPr>
            </a:br>
            <a:r>
              <a:rPr lang="ru-RU" sz="2400" i="1" dirty="0" smtClean="0">
                <a:latin typeface="Arial" charset="0"/>
              </a:rPr>
              <a:t>Тарасова </a:t>
            </a:r>
            <a:r>
              <a:rPr lang="ru-RU" sz="2400" i="1" dirty="0" smtClean="0">
                <a:latin typeface="Arial" charset="0"/>
              </a:rPr>
              <a:t>Н.Н.,  </a:t>
            </a:r>
            <a:br>
              <a:rPr lang="ru-RU" sz="2400" i="1" dirty="0" smtClean="0">
                <a:latin typeface="Arial" charset="0"/>
              </a:rPr>
            </a:br>
            <a:r>
              <a:rPr lang="ru-RU" sz="2400" i="1" dirty="0" smtClean="0">
                <a:latin typeface="Arial" charset="0"/>
              </a:rPr>
              <a:t>учитель математики МБОУ «Акбулакская СОШ № 3»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333375"/>
            <a:ext cx="7850188" cy="57975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z="280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/>
              <a:t>	Пример 2:</a:t>
            </a:r>
          </a:p>
        </p:txBody>
      </p:sp>
      <p:graphicFrame>
        <p:nvGraphicFramePr>
          <p:cNvPr id="8192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79388" y="1773238"/>
          <a:ext cx="8713787" cy="3514725"/>
        </p:xfrm>
        <a:graphic>
          <a:graphicData uri="http://schemas.openxmlformats.org/presentationml/2006/ole">
            <p:oleObj spid="_x0000_s81924" name="Формула" r:id="rId3" imgW="3213000" imgH="1257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/>
              <a:t>	</a:t>
            </a:r>
          </a:p>
        </p:txBody>
      </p:sp>
      <p:graphicFrame>
        <p:nvGraphicFramePr>
          <p:cNvPr id="83972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50825" y="620713"/>
          <a:ext cx="8497888" cy="5329237"/>
        </p:xfrm>
        <a:graphic>
          <a:graphicData uri="http://schemas.openxmlformats.org/presentationml/2006/ole">
            <p:oleObj spid="_x0000_s83972" name="Формула" r:id="rId3" imgW="3301920" imgH="2616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/>
              <a:t>	</a:t>
            </a:r>
          </a:p>
        </p:txBody>
      </p:sp>
      <p:graphicFrame>
        <p:nvGraphicFramePr>
          <p:cNvPr id="8602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684213" y="620713"/>
          <a:ext cx="7920037" cy="4895850"/>
        </p:xfrm>
        <a:graphic>
          <a:graphicData uri="http://schemas.openxmlformats.org/presentationml/2006/ole">
            <p:oleObj spid="_x0000_s86020" name="Формула" r:id="rId3" imgW="2819160" imgH="21589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49275"/>
            <a:ext cx="8291513" cy="558165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/>
              <a:t>Составим таблицу значений функции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/>
              <a:t>	</a:t>
            </a:r>
          </a:p>
        </p:txBody>
      </p:sp>
      <p:graphicFrame>
        <p:nvGraphicFramePr>
          <p:cNvPr id="8909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2843213" y="1268413"/>
          <a:ext cx="3168650" cy="720725"/>
        </p:xfrm>
        <a:graphic>
          <a:graphicData uri="http://schemas.openxmlformats.org/presentationml/2006/ole">
            <p:oleObj spid="_x0000_s89092" name="Формула" r:id="rId3" imgW="1015920" imgH="253800" progId="Equation.3">
              <p:embed/>
            </p:oleObj>
          </a:graphicData>
        </a:graphic>
      </p:graphicFrame>
      <p:graphicFrame>
        <p:nvGraphicFramePr>
          <p:cNvPr id="89121" name="Group 33"/>
          <p:cNvGraphicFramePr>
            <a:graphicFrameLocks noGrp="1"/>
          </p:cNvGraphicFramePr>
          <p:nvPr>
            <p:ph sz="quarter" idx="3"/>
          </p:nvPr>
        </p:nvGraphicFramePr>
        <p:xfrm>
          <a:off x="2195513" y="2133600"/>
          <a:ext cx="4906963" cy="1722438"/>
        </p:xfrm>
        <a:graphic>
          <a:graphicData uri="http://schemas.openxmlformats.org/drawingml/2006/table">
            <a:tbl>
              <a:tblPr/>
              <a:tblGrid>
                <a:gridCol w="981075"/>
                <a:gridCol w="982663"/>
                <a:gridCol w="979487"/>
                <a:gridCol w="982663"/>
                <a:gridCol w="981075"/>
              </a:tblGrid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1/5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8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-3/25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9120" name="Text Box 32"/>
          <p:cNvSpPr txBox="1">
            <a:spLocks noChangeArrowheads="1"/>
          </p:cNvSpPr>
          <p:nvPr/>
        </p:nvSpPr>
        <p:spPr bwMode="auto">
          <a:xfrm>
            <a:off x="755650" y="4581525"/>
            <a:ext cx="72009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/>
              <a:t>Ответ: </a:t>
            </a:r>
            <a:r>
              <a:rPr lang="ru-RU" sz="3600" i="1"/>
              <a:t>у</a:t>
            </a:r>
            <a:r>
              <a:rPr lang="ru-RU" sz="3600" i="1" baseline="-25000"/>
              <a:t>наим.</a:t>
            </a:r>
            <a:r>
              <a:rPr lang="ru-RU" sz="3600" i="1"/>
              <a:t>= -3/25; у</a:t>
            </a:r>
            <a:r>
              <a:rPr lang="ru-RU" sz="3600" i="1" baseline="-25000"/>
              <a:t>наиб.</a:t>
            </a:r>
            <a:r>
              <a:rPr lang="ru-RU" sz="3600" i="1"/>
              <a:t>=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89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89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89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437</TotalTime>
  <Words>25</Words>
  <Application>Microsoft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Клен</vt:lpstr>
      <vt:lpstr>Формула</vt:lpstr>
      <vt:lpstr> Отыскание наибольших и наименьших значений непрерывной функции  на промежутке  Тарасова Н.Н.,   учитель математики МБОУ «Акбулакская СОШ № 3»</vt:lpstr>
      <vt:lpstr>Слайд 2</vt:lpstr>
      <vt:lpstr>Слайд 3</vt:lpstr>
      <vt:lpstr>Слайд 4</vt:lpstr>
      <vt:lpstr>Слайд 5</vt:lpstr>
    </vt:vector>
  </TitlesOfParts>
  <Company>demo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Предел последовательности</dc:title>
  <dc:creator>USER</dc:creator>
  <cp:lastModifiedBy>1</cp:lastModifiedBy>
  <cp:revision>43</cp:revision>
  <dcterms:created xsi:type="dcterms:W3CDTF">2008-04-21T10:06:01Z</dcterms:created>
  <dcterms:modified xsi:type="dcterms:W3CDTF">2016-09-27T17:34:00Z</dcterms:modified>
</cp:coreProperties>
</file>